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B1CE2D8-8A70-4661-9899-C230C39FB6AE}" type="datetimeFigureOut">
              <a:rPr lang="en-US" smtClean="0"/>
              <a:pPr/>
              <a:t>5/5/2019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4424B92-E18E-40B3-AAF1-0D68ECE446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E2D8-8A70-4661-9899-C230C39FB6AE}" type="datetimeFigureOut">
              <a:rPr lang="en-US" smtClean="0"/>
              <a:pPr/>
              <a:t>5/5/2019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4B92-E18E-40B3-AAF1-0D68ECE446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E2D8-8A70-4661-9899-C230C39FB6AE}" type="datetimeFigureOut">
              <a:rPr lang="en-US" smtClean="0"/>
              <a:pPr/>
              <a:t>5/5/2019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4B92-E18E-40B3-AAF1-0D68ECE446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B1CE2D8-8A70-4661-9899-C230C39FB6AE}" type="datetimeFigureOut">
              <a:rPr lang="en-US" smtClean="0"/>
              <a:pPr/>
              <a:t>5/5/2019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4B92-E18E-40B3-AAF1-0D68ECE446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B1CE2D8-8A70-4661-9899-C230C39FB6AE}" type="datetimeFigureOut">
              <a:rPr lang="en-US" smtClean="0"/>
              <a:pPr/>
              <a:t>5/5/2019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4424B92-E18E-40B3-AAF1-0D68ECE44676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B1CE2D8-8A70-4661-9899-C230C39FB6AE}" type="datetimeFigureOut">
              <a:rPr lang="en-US" smtClean="0"/>
              <a:pPr/>
              <a:t>5/5/2019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4424B92-E18E-40B3-AAF1-0D68ECE446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B1CE2D8-8A70-4661-9899-C230C39FB6AE}" type="datetimeFigureOut">
              <a:rPr lang="en-US" smtClean="0"/>
              <a:pPr/>
              <a:t>5/5/2019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4424B92-E18E-40B3-AAF1-0D68ECE446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E2D8-8A70-4661-9899-C230C39FB6AE}" type="datetimeFigureOut">
              <a:rPr lang="en-US" smtClean="0"/>
              <a:pPr/>
              <a:t>5/5/2019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4B92-E18E-40B3-AAF1-0D68ECE446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B1CE2D8-8A70-4661-9899-C230C39FB6AE}" type="datetimeFigureOut">
              <a:rPr lang="en-US" smtClean="0"/>
              <a:pPr/>
              <a:t>5/5/2019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4424B92-E18E-40B3-AAF1-0D68ECE446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B1CE2D8-8A70-4661-9899-C230C39FB6AE}" type="datetimeFigureOut">
              <a:rPr lang="en-US" smtClean="0"/>
              <a:pPr/>
              <a:t>5/5/2019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4424B92-E18E-40B3-AAF1-0D68ECE446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B1CE2D8-8A70-4661-9899-C230C39FB6AE}" type="datetimeFigureOut">
              <a:rPr lang="en-US" smtClean="0"/>
              <a:pPr/>
              <a:t>5/5/2019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4424B92-E18E-40B3-AAF1-0D68ECE446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B1CE2D8-8A70-4661-9899-C230C39FB6AE}" type="datetimeFigureOut">
              <a:rPr lang="en-US" smtClean="0"/>
              <a:pPr/>
              <a:t>5/5/2019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4424B92-E18E-40B3-AAF1-0D68ECE4467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32" y="4714884"/>
            <a:ext cx="7143768" cy="1428760"/>
          </a:xfrm>
        </p:spPr>
        <p:txBody>
          <a:bodyPr>
            <a:noAutofit/>
          </a:bodyPr>
          <a:lstStyle/>
          <a:p>
            <a:r>
              <a:rPr lang="en-IN" sz="5400" b="1" dirty="0" smtClean="0">
                <a:solidFill>
                  <a:schemeClr val="accent2">
                    <a:lumMod val="50000"/>
                  </a:schemeClr>
                </a:solidFill>
              </a:rPr>
              <a:t>Salt Hydrolysis</a:t>
            </a:r>
            <a:br>
              <a:rPr lang="en-IN" sz="5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IN" sz="5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IN" sz="5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IN" sz="5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IN" sz="5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IN" sz="2800" b="1" dirty="0" smtClean="0">
                <a:solidFill>
                  <a:schemeClr val="accent2">
                    <a:lumMod val="50000"/>
                  </a:schemeClr>
                </a:solidFill>
              </a:rPr>
              <a:t>Mr. K. K. Ahmed </a:t>
            </a:r>
            <a:br>
              <a:rPr lang="en-IN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IN" sz="2800" b="1" dirty="0" smtClean="0">
                <a:solidFill>
                  <a:schemeClr val="accent2">
                    <a:lumMod val="50000"/>
                  </a:schemeClr>
                </a:solidFill>
              </a:rPr>
              <a:t>Department of Chemistry</a:t>
            </a:r>
            <a:br>
              <a:rPr lang="en-IN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IN" sz="2800" b="1" dirty="0" err="1" smtClean="0">
                <a:solidFill>
                  <a:schemeClr val="accent2">
                    <a:lumMod val="50000"/>
                  </a:schemeClr>
                </a:solidFill>
              </a:rPr>
              <a:t>Haflong</a:t>
            </a:r>
            <a:r>
              <a:rPr lang="en-IN" sz="2800" b="1" dirty="0" smtClean="0">
                <a:solidFill>
                  <a:schemeClr val="accent2">
                    <a:lumMod val="50000"/>
                  </a:schemeClr>
                </a:solidFill>
              </a:rPr>
              <a:t> Govt. College, </a:t>
            </a:r>
            <a:r>
              <a:rPr lang="en-IN" sz="2800" b="1" dirty="0" err="1" smtClean="0">
                <a:solidFill>
                  <a:schemeClr val="accent2">
                    <a:lumMod val="50000"/>
                  </a:schemeClr>
                </a:solidFill>
              </a:rPr>
              <a:t>Haflong</a:t>
            </a:r>
            <a:r>
              <a:rPr lang="en-IN" sz="28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en-IN" sz="5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IN" sz="5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IN" sz="5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IN" sz="54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IN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Definition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72000"/>
          </a:xfrm>
        </p:spPr>
        <p:txBody>
          <a:bodyPr/>
          <a:lstStyle/>
          <a:p>
            <a:r>
              <a:rPr lang="en-IN" dirty="0" smtClean="0"/>
              <a:t>Salt hydrolysis may be defined as the process in which a salt reacts with water to give back the acid and the base.</a:t>
            </a:r>
          </a:p>
          <a:p>
            <a:pPr>
              <a:buNone/>
            </a:pPr>
            <a:r>
              <a:rPr lang="en-IN" dirty="0" smtClean="0"/>
              <a:t>			</a:t>
            </a:r>
          </a:p>
          <a:p>
            <a:pPr>
              <a:buNone/>
            </a:pPr>
            <a:r>
              <a:rPr lang="en-IN" dirty="0" smtClean="0"/>
              <a:t>		    Salt + water → Acid +Base </a:t>
            </a:r>
          </a:p>
          <a:p>
            <a:pPr>
              <a:buNone/>
            </a:pPr>
            <a:r>
              <a:rPr lang="en-IN" dirty="0" smtClean="0"/>
              <a:t>				</a:t>
            </a:r>
          </a:p>
          <a:p>
            <a:pPr>
              <a:buNone/>
            </a:pPr>
            <a:r>
              <a:rPr lang="en-IN" dirty="0" smtClean="0"/>
              <a:t>	   </a:t>
            </a:r>
            <a:r>
              <a:rPr lang="en-IN" sz="2000" dirty="0" smtClean="0"/>
              <a:t> Or</a:t>
            </a:r>
            <a:r>
              <a:rPr lang="en-IN" dirty="0" smtClean="0"/>
              <a:t>,    BA + H</a:t>
            </a:r>
            <a:r>
              <a:rPr lang="en-IN" baseline="-25000" dirty="0" smtClean="0"/>
              <a:t>2</a:t>
            </a:r>
            <a:r>
              <a:rPr lang="en-IN" dirty="0" smtClean="0"/>
              <a:t>O → HA + BOH</a:t>
            </a:r>
          </a:p>
          <a:p>
            <a:pPr>
              <a:buNone/>
            </a:pPr>
            <a:r>
              <a:rPr lang="en-IN" dirty="0" smtClean="0"/>
              <a:t>		     Salt   Water   Acid    Base</a:t>
            </a:r>
          </a:p>
          <a:p>
            <a:endParaRPr lang="en-IN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358246" cy="5857916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All salts </a:t>
            </a:r>
            <a:r>
              <a:rPr lang="en-IN" smtClean="0"/>
              <a:t>are </a:t>
            </a:r>
            <a:r>
              <a:rPr lang="en-IN" smtClean="0"/>
              <a:t>electrolytes </a:t>
            </a:r>
            <a:r>
              <a:rPr lang="en-IN" dirty="0" smtClean="0"/>
              <a:t>and thus ionize completely in aqueous solution. If the acid (HA) produced is strong and the base (BOH) produced is weak, we can write the above equation as –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  	        B</a:t>
            </a:r>
            <a:r>
              <a:rPr lang="en-IN" baseline="30000" dirty="0" smtClean="0"/>
              <a:t>+</a:t>
            </a:r>
            <a:r>
              <a:rPr lang="en-IN" dirty="0" smtClean="0"/>
              <a:t> + A</a:t>
            </a:r>
            <a:r>
              <a:rPr lang="en-IN" baseline="30000" dirty="0" smtClean="0"/>
              <a:t>-</a:t>
            </a:r>
            <a:r>
              <a:rPr lang="en-IN" dirty="0" smtClean="0"/>
              <a:t> + H</a:t>
            </a:r>
            <a:r>
              <a:rPr lang="en-IN" baseline="-25000" dirty="0" smtClean="0"/>
              <a:t>2</a:t>
            </a:r>
            <a:r>
              <a:rPr lang="en-IN" dirty="0" smtClean="0"/>
              <a:t>O → H</a:t>
            </a:r>
            <a:r>
              <a:rPr lang="en-IN" baseline="30000" dirty="0" smtClean="0"/>
              <a:t>+</a:t>
            </a:r>
            <a:r>
              <a:rPr lang="en-IN" dirty="0" smtClean="0"/>
              <a:t> + A</a:t>
            </a:r>
            <a:r>
              <a:rPr lang="en-IN" baseline="30000" dirty="0" smtClean="0"/>
              <a:t>-</a:t>
            </a:r>
            <a:r>
              <a:rPr lang="en-IN" dirty="0" smtClean="0"/>
              <a:t> + BOH</a:t>
            </a:r>
          </a:p>
          <a:p>
            <a:pPr>
              <a:buNone/>
            </a:pPr>
            <a:r>
              <a:rPr lang="en-IN" dirty="0" smtClean="0"/>
              <a:t>  </a:t>
            </a:r>
          </a:p>
          <a:p>
            <a:pPr>
              <a:buNone/>
            </a:pPr>
            <a:r>
              <a:rPr lang="en-IN" sz="2000" dirty="0" smtClean="0"/>
              <a:t>        Or,</a:t>
            </a:r>
            <a:r>
              <a:rPr lang="en-IN" dirty="0" smtClean="0"/>
              <a:t>         B</a:t>
            </a:r>
            <a:r>
              <a:rPr lang="en-IN" baseline="30000" dirty="0" smtClean="0"/>
              <a:t>+</a:t>
            </a:r>
            <a:r>
              <a:rPr lang="en-IN" dirty="0" smtClean="0"/>
              <a:t> + H</a:t>
            </a:r>
            <a:r>
              <a:rPr lang="en-IN" baseline="-25000" dirty="0" smtClean="0"/>
              <a:t>2</a:t>
            </a:r>
            <a:r>
              <a:rPr lang="en-IN" dirty="0" smtClean="0"/>
              <a:t>O → H</a:t>
            </a:r>
            <a:r>
              <a:rPr lang="en-IN" baseline="30000" dirty="0" smtClean="0"/>
              <a:t>+</a:t>
            </a:r>
            <a:r>
              <a:rPr lang="en-IN" dirty="0" smtClean="0"/>
              <a:t> + BOH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Thus in this case the </a:t>
            </a:r>
            <a:r>
              <a:rPr lang="en-IN" dirty="0" err="1" smtClean="0"/>
              <a:t>cation</a:t>
            </a:r>
            <a:r>
              <a:rPr lang="en-IN" dirty="0" smtClean="0"/>
              <a:t> reacts with water to give an acidic solution. This is called </a:t>
            </a:r>
            <a:r>
              <a:rPr lang="en-IN" b="1" dirty="0" smtClean="0"/>
              <a:t>cationic hydrolysis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5857916"/>
          </a:xfrm>
        </p:spPr>
        <p:txBody>
          <a:bodyPr>
            <a:normAutofit/>
          </a:bodyPr>
          <a:lstStyle/>
          <a:p>
            <a:r>
              <a:rPr lang="en-IN" dirty="0" smtClean="0"/>
              <a:t>Again, if the acid produced is weak and the base produced is strong, we can write – </a:t>
            </a:r>
          </a:p>
          <a:p>
            <a:pPr>
              <a:buNone/>
            </a:pPr>
            <a:r>
              <a:rPr lang="en-IN" dirty="0" smtClean="0"/>
              <a:t>  		B</a:t>
            </a:r>
            <a:r>
              <a:rPr lang="en-IN" baseline="30000" dirty="0" smtClean="0"/>
              <a:t>+</a:t>
            </a:r>
            <a:r>
              <a:rPr lang="en-IN" dirty="0" smtClean="0"/>
              <a:t> + A</a:t>
            </a:r>
            <a:r>
              <a:rPr lang="en-IN" baseline="30000" dirty="0" smtClean="0"/>
              <a:t>-</a:t>
            </a:r>
            <a:r>
              <a:rPr lang="en-IN" dirty="0" smtClean="0"/>
              <a:t> + H</a:t>
            </a:r>
            <a:r>
              <a:rPr lang="en-IN" baseline="-25000" dirty="0" smtClean="0"/>
              <a:t>2</a:t>
            </a:r>
            <a:r>
              <a:rPr lang="en-IN" dirty="0" smtClean="0"/>
              <a:t>O → HA + B</a:t>
            </a:r>
            <a:r>
              <a:rPr lang="en-IN" baseline="30000" dirty="0" smtClean="0"/>
              <a:t>+</a:t>
            </a:r>
            <a:r>
              <a:rPr lang="en-IN" dirty="0" smtClean="0"/>
              <a:t> + OH</a:t>
            </a:r>
            <a:r>
              <a:rPr lang="en-IN" baseline="30000" dirty="0" smtClean="0"/>
              <a:t>-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 </a:t>
            </a:r>
            <a:r>
              <a:rPr lang="en-IN" sz="2000" dirty="0" smtClean="0"/>
              <a:t>Or,</a:t>
            </a:r>
            <a:r>
              <a:rPr lang="en-IN" dirty="0" smtClean="0"/>
              <a:t>	      A</a:t>
            </a:r>
            <a:r>
              <a:rPr lang="en-IN" baseline="30000" dirty="0" smtClean="0"/>
              <a:t>-</a:t>
            </a:r>
            <a:r>
              <a:rPr lang="en-IN" dirty="0" smtClean="0"/>
              <a:t> + H</a:t>
            </a:r>
            <a:r>
              <a:rPr lang="en-IN" baseline="-25000" dirty="0" smtClean="0"/>
              <a:t>2</a:t>
            </a:r>
            <a:r>
              <a:rPr lang="en-IN" dirty="0" smtClean="0"/>
              <a:t>O → HA + OH</a:t>
            </a:r>
            <a:r>
              <a:rPr lang="en-IN" baseline="30000" dirty="0" smtClean="0"/>
              <a:t>-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Here, the anion reacts with water to give the basic solution. This is called </a:t>
            </a:r>
            <a:r>
              <a:rPr lang="en-IN" b="1" dirty="0" smtClean="0"/>
              <a:t>anionic hydrolysis.</a:t>
            </a:r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643578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Hence, salt hydrolysis may be defined as the reaction of the </a:t>
            </a:r>
            <a:r>
              <a:rPr lang="en-IN" dirty="0" err="1" smtClean="0"/>
              <a:t>cation</a:t>
            </a:r>
            <a:r>
              <a:rPr lang="en-IN" dirty="0" smtClean="0"/>
              <a:t> or the anion of the salt with water to produce acidic or basic solution.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57166"/>
            <a:ext cx="771530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686800" cy="4018762"/>
          </a:xfrm>
        </p:spPr>
        <p:txBody>
          <a:bodyPr/>
          <a:lstStyle/>
          <a:p>
            <a:pPr algn="ctr"/>
            <a:r>
              <a:rPr lang="en-IN" dirty="0" smtClean="0"/>
              <a:t>              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sz="5400" dirty="0" smtClean="0"/>
              <a:t>Thank You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857999"/>
            <a:ext cx="8229600" cy="45719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55</TotalTime>
  <Words>116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Salt Hydrolysis   Mr. K. K. Ahmed  Department of Chemistry Haflong Govt. College, Haflong.  </vt:lpstr>
      <vt:lpstr>Definition</vt:lpstr>
      <vt:lpstr>Slide 3</vt:lpstr>
      <vt:lpstr>Slide 4</vt:lpstr>
      <vt:lpstr>Slide 5</vt:lpstr>
      <vt:lpstr>                 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Salt Hydrolysis</dc:title>
  <dc:creator>Asus</dc:creator>
  <cp:lastModifiedBy>HP</cp:lastModifiedBy>
  <cp:revision>12</cp:revision>
  <dcterms:created xsi:type="dcterms:W3CDTF">2019-05-04T03:07:52Z</dcterms:created>
  <dcterms:modified xsi:type="dcterms:W3CDTF">2019-05-05T09:50:19Z</dcterms:modified>
</cp:coreProperties>
</file>